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6" r:id="rId2"/>
    <p:sldId id="256" r:id="rId3"/>
    <p:sldId id="263" r:id="rId4"/>
    <p:sldId id="261" r:id="rId5"/>
    <p:sldId id="262" r:id="rId6"/>
    <p:sldId id="277" r:id="rId7"/>
    <p:sldId id="278" r:id="rId8"/>
    <p:sldId id="280" r:id="rId9"/>
    <p:sldId id="285" r:id="rId10"/>
    <p:sldId id="279" r:id="rId11"/>
    <p:sldId id="287" r:id="rId12"/>
    <p:sldId id="289" r:id="rId13"/>
    <p:sldId id="297" r:id="rId14"/>
    <p:sldId id="291" r:id="rId15"/>
    <p:sldId id="290" r:id="rId16"/>
    <p:sldId id="300" r:id="rId17"/>
    <p:sldId id="298" r:id="rId18"/>
    <p:sldId id="296" r:id="rId19"/>
    <p:sldId id="282" r:id="rId20"/>
    <p:sldId id="283" r:id="rId21"/>
    <p:sldId id="292" r:id="rId22"/>
    <p:sldId id="299" r:id="rId23"/>
    <p:sldId id="295" r:id="rId24"/>
    <p:sldId id="293" r:id="rId25"/>
    <p:sldId id="294" r:id="rId26"/>
    <p:sldId id="275" r:id="rId27"/>
    <p:sldId id="270" r:id="rId28"/>
  </p:sldIdLst>
  <p:sldSz cx="7773988" cy="100599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9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D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4638" autoAdjust="0"/>
  </p:normalViewPr>
  <p:slideViewPr>
    <p:cSldViewPr>
      <p:cViewPr varScale="1">
        <p:scale>
          <a:sx n="59" d="100"/>
          <a:sy n="59" d="100"/>
        </p:scale>
        <p:origin x="-2550" y="-84"/>
      </p:cViewPr>
      <p:guideLst>
        <p:guide orient="horz" pos="3169"/>
        <p:guide pos="24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ACAE-0558-4CD0-8FB2-18B0AABD84C3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018-4C73-45D2-B434-0CFA02FC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50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3483" y="2011998"/>
            <a:ext cx="6675264" cy="268266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3482" y="4735934"/>
            <a:ext cx="6677856" cy="2570886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6C9A-FAE6-48C8-98EE-F0CA841B4757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8A-B7B1-4E21-B148-22CEFAC86E49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6141" y="1341334"/>
            <a:ext cx="1749147" cy="76451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00" y="1341334"/>
            <a:ext cx="5117875" cy="76451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CABD-5CAB-49CB-8FA6-8E9789B076E5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3698-2250-4658-BC4A-CB77409A3D5B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1" y="1931518"/>
            <a:ext cx="6607890" cy="199858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91" y="3967467"/>
            <a:ext cx="6607890" cy="221459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13CE-2903-4EB5-9314-63BFEE59F0F9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167666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700" y="2816569"/>
            <a:ext cx="3433511" cy="650545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1777" y="2816569"/>
            <a:ext cx="3433511" cy="650545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18A9-F7F9-42C8-803D-05E8B3ED8CD6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1676665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700" y="2721460"/>
            <a:ext cx="3434861" cy="96720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9078" y="2728075"/>
            <a:ext cx="3436211" cy="9605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700" y="3688662"/>
            <a:ext cx="3434861" cy="564128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078" y="3688662"/>
            <a:ext cx="3436211" cy="564128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E7F1-C666-4743-8A78-CC1CB856EA53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7061372" cy="1676665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20BF-37BC-497E-AA6F-F0F6E6BD738B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1781-9FEF-4DDA-8CE6-828F1E94EDE6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49" y="754502"/>
            <a:ext cx="2332196" cy="17046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3049" y="2459108"/>
            <a:ext cx="2332196" cy="6706659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9413" y="2459108"/>
            <a:ext cx="4345875" cy="670665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CA4-C45D-40CF-94AC-BE39D8D26851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691440" y="1625436"/>
            <a:ext cx="4470043" cy="603599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804904" y="7862236"/>
            <a:ext cx="132158" cy="22802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66" y="1726534"/>
            <a:ext cx="1881305" cy="2321544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266" y="4149539"/>
            <a:ext cx="1878714" cy="3196841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317-B7B1-4FE3-8286-2BF0AA078877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67023" y="9324119"/>
            <a:ext cx="518266" cy="53560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963529" y="1759570"/>
            <a:ext cx="3925864" cy="576772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098" y="8532360"/>
            <a:ext cx="7790184" cy="15276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725036" y="9123851"/>
            <a:ext cx="4048952" cy="936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8DE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098" y="-10480"/>
            <a:ext cx="7790184" cy="15276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25036" y="-10479"/>
            <a:ext cx="4048952" cy="936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167666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88700" y="2839152"/>
            <a:ext cx="6996589" cy="64383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88699" y="9324119"/>
            <a:ext cx="1813931" cy="53560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365080-9451-48CD-8555-1C889017C43C}" type="datetime1">
              <a:rPr lang="en-US" smtClean="0"/>
              <a:pPr/>
              <a:t>5/24/2021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267413" y="9324119"/>
            <a:ext cx="2850462" cy="53560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737456" y="9324119"/>
            <a:ext cx="647832" cy="53560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6168" y="296912"/>
            <a:ext cx="7805060" cy="95234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id.research.ac.ir/Gholamreza_Ataei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121379_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94" y="1067594"/>
            <a:ext cx="5779392" cy="8153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610395"/>
            <a:ext cx="1372394" cy="4495799"/>
            <a:chOff x="1" y="610395"/>
            <a:chExt cx="1372394" cy="4495799"/>
          </a:xfrm>
        </p:grpSpPr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l="74495"/>
            <a:stretch>
              <a:fillRect/>
            </a:stretch>
          </p:blipFill>
          <p:spPr bwMode="auto">
            <a:xfrm>
              <a:off x="229394" y="610395"/>
              <a:ext cx="991394" cy="14478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r="23545"/>
            <a:stretch>
              <a:fillRect/>
            </a:stretch>
          </p:blipFill>
          <p:spPr bwMode="auto">
            <a:xfrm rot="16200000">
              <a:off x="-799702" y="2934098"/>
              <a:ext cx="2971799" cy="1372394"/>
            </a:xfrm>
            <a:prstGeom prst="rect">
              <a:avLst/>
            </a:prstGeom>
            <a:noFill/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571"/>
          <a:stretch>
            <a:fillRect/>
          </a:stretch>
        </p:blipFill>
        <p:spPr bwMode="auto">
          <a:xfrm rot="10800000">
            <a:off x="2058194" y="9144794"/>
            <a:ext cx="3886200" cy="1302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140636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مسئول اساتید مشاور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3200" dirty="0" smtClean="0">
                <a:cs typeface="B Titr" pitchFamily="2" charset="-78"/>
              </a:rPr>
              <a:t>خانم زهرا شاهنده</a:t>
            </a:r>
          </a:p>
          <a:p>
            <a:pPr algn="r" rtl="1">
              <a:buNone/>
            </a:pPr>
            <a:r>
              <a:rPr lang="fa-IR" sz="3200" dirty="0" smtClean="0">
                <a:cs typeface="B Titr" pitchFamily="2" charset="-78"/>
              </a:rPr>
              <a:t>مرتبه علمی : مربی</a:t>
            </a:r>
          </a:p>
          <a:p>
            <a:pPr algn="r" rtl="1">
              <a:buNone/>
            </a:pPr>
            <a:r>
              <a:rPr lang="fa-IR" sz="3200" dirty="0" smtClean="0">
                <a:cs typeface="B Titr" pitchFamily="2" charset="-78"/>
              </a:rPr>
              <a:t>کارشناس ارشد باکتری شناسی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00726">
            <a:off x="5156493" y="7777785"/>
            <a:ext cx="2714893" cy="3172614"/>
          </a:xfrm>
          <a:prstGeom prst="rect">
            <a:avLst/>
          </a:prstGeom>
        </p:spPr>
      </p:pic>
      <p:pic>
        <p:nvPicPr>
          <p:cNvPr id="9" name="Picture 8" descr="1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94" y="5029994"/>
            <a:ext cx="1905000" cy="2494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8729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اساتید مشاور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2210594"/>
            <a:ext cx="6996589" cy="7066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None/>
            </a:pP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رشته پرتودرمانی</a:t>
            </a:r>
          </a:p>
          <a:p>
            <a:pPr algn="r" rtl="1">
              <a:buNone/>
            </a:pPr>
            <a:r>
              <a:rPr lang="fa-IR" sz="2400" b="1" spc="50" dirty="0" smtClean="0">
                <a:ln w="11430"/>
                <a:cs typeface="B Titr" pitchFamily="2" charset="-78"/>
              </a:rPr>
              <a:t>آقای غلامرضا عطایی</a:t>
            </a:r>
            <a:endParaRPr lang="fa-IR" sz="2400" b="1" spc="50" dirty="0" smtClean="0">
              <a:ln w="11430"/>
              <a:cs typeface="B Titr" pitchFamily="2" charset="-78"/>
            </a:endParaRPr>
          </a:p>
          <a:p>
            <a:pPr algn="r" rtl="1">
              <a:buNone/>
            </a:pPr>
            <a:r>
              <a:rPr lang="fa-IR" sz="2400" b="1" spc="50" dirty="0" smtClean="0">
                <a:ln w="11430"/>
                <a:cs typeface="B Titr" pitchFamily="2" charset="-78"/>
              </a:rPr>
              <a:t>مرتبه علمی : </a:t>
            </a:r>
            <a:r>
              <a:rPr lang="fa-IR" sz="2400" b="1" spc="50" dirty="0" smtClean="0">
                <a:ln w="11430"/>
                <a:cs typeface="B Titr" pitchFamily="2" charset="-78"/>
              </a:rPr>
              <a:t>مربی</a:t>
            </a:r>
            <a:endParaRPr lang="fa-IR" sz="2400" b="1" spc="50" dirty="0" smtClean="0">
              <a:ln w="11430"/>
              <a:cs typeface="B Titr" pitchFamily="2" charset="-78"/>
            </a:endParaRPr>
          </a:p>
          <a:p>
            <a:pPr algn="r" rtl="1">
              <a:buNone/>
            </a:pPr>
            <a:r>
              <a:rPr lang="fa-IR" sz="2400" b="1" spc="50" dirty="0" smtClean="0">
                <a:ln w="11430"/>
                <a:cs typeface="B Titr" pitchFamily="2" charset="-78"/>
              </a:rPr>
              <a:t>کارشناس </a:t>
            </a:r>
            <a:r>
              <a:rPr lang="fa-IR" sz="2400" b="1" spc="50" dirty="0" smtClean="0">
                <a:ln w="11430"/>
                <a:cs typeface="B Titr" pitchFamily="2" charset="-78"/>
              </a:rPr>
              <a:t>ارشد </a:t>
            </a:r>
            <a:r>
              <a:rPr lang="fa-IR" sz="2400" b="1" spc="50" dirty="0" smtClean="0">
                <a:ln w="11430"/>
                <a:cs typeface="B Titr" pitchFamily="2" charset="-78"/>
              </a:rPr>
              <a:t>بیوفیزیک </a:t>
            </a:r>
            <a:endParaRPr lang="fa-IR" sz="2400" b="1" spc="50" dirty="0" smtClean="0">
              <a:ln w="11430"/>
              <a:cs typeface="B Titr" pitchFamily="2" charset="-78"/>
            </a:endParaRPr>
          </a:p>
          <a:p>
            <a:pPr algn="r" rtl="1">
              <a:buNone/>
            </a:pP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رشته </a:t>
            </a: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پزشکی هسته ای</a:t>
            </a:r>
          </a:p>
          <a:p>
            <a:pPr algn="r" rtl="1">
              <a:buNone/>
            </a:pPr>
            <a:r>
              <a:rPr lang="fa-IR" sz="2800" b="1" spc="50" dirty="0" smtClean="0">
                <a:ln w="11430"/>
                <a:cs typeface="B Titr" pitchFamily="2" charset="-78"/>
              </a:rPr>
              <a:t>دکترسید حسین موسوی انیجدان</a:t>
            </a:r>
          </a:p>
          <a:p>
            <a:pPr algn="r" rtl="1">
              <a:buNone/>
            </a:pPr>
            <a:r>
              <a:rPr lang="fa-IR" sz="2800" b="1" spc="50" dirty="0" smtClean="0">
                <a:ln w="11430"/>
                <a:cs typeface="B Titr" pitchFamily="2" charset="-78"/>
              </a:rPr>
              <a:t>مرتبه علمی : استادیار</a:t>
            </a:r>
          </a:p>
          <a:p>
            <a:pPr algn="r" rtl="1">
              <a:buNone/>
            </a:pPr>
            <a:r>
              <a:rPr lang="fa-IR" sz="2800" b="1" spc="50" dirty="0" smtClean="0">
                <a:ln w="11430"/>
                <a:cs typeface="B Titr" pitchFamily="2" charset="-78"/>
              </a:rPr>
              <a:t>دکتری تخصصی  فیزیک پزشکی</a:t>
            </a:r>
          </a:p>
          <a:p>
            <a:pPr algn="r" rtl="1">
              <a:buNone/>
            </a:pP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رشته رادیولوژی</a:t>
            </a:r>
          </a:p>
          <a:p>
            <a:pPr algn="r" rtl="1">
              <a:buNone/>
            </a:pPr>
            <a:r>
              <a:rPr lang="fa-IR" sz="2800" b="1" spc="50" dirty="0" smtClean="0">
                <a:ln w="11430"/>
                <a:cs typeface="B Titr" pitchFamily="2" charset="-78"/>
              </a:rPr>
              <a:t>خانم </a:t>
            </a:r>
            <a:r>
              <a:rPr lang="fa-IR" sz="2800" b="1" spc="50" dirty="0" smtClean="0">
                <a:ln w="11430"/>
                <a:cs typeface="B Titr" pitchFamily="2" charset="-78"/>
              </a:rPr>
              <a:t>دکتر مریم میترا علمی</a:t>
            </a:r>
            <a:endParaRPr lang="fa-IR" sz="2800" b="1" spc="50" dirty="0" smtClean="0">
              <a:ln w="11430"/>
              <a:cs typeface="B Titr" pitchFamily="2" charset="-78"/>
            </a:endParaRPr>
          </a:p>
          <a:p>
            <a:pPr algn="r" rtl="1">
              <a:buNone/>
            </a:pPr>
            <a:r>
              <a:rPr lang="fa-IR" sz="2800" b="1" spc="50" dirty="0" smtClean="0">
                <a:ln w="11430"/>
                <a:cs typeface="B Titr" pitchFamily="2" charset="-78"/>
              </a:rPr>
              <a:t>مرتبه علمی : </a:t>
            </a:r>
            <a:r>
              <a:rPr lang="fa-IR" sz="2800" b="1" spc="50" dirty="0" smtClean="0">
                <a:ln w="11430"/>
                <a:cs typeface="B Titr" pitchFamily="2" charset="-78"/>
              </a:rPr>
              <a:t>دانشیار</a:t>
            </a:r>
            <a:endParaRPr lang="fa-IR" sz="2800" b="1" spc="50" dirty="0" smtClean="0">
              <a:ln w="11430"/>
              <a:cs typeface="B Titr" pitchFamily="2" charset="-78"/>
            </a:endParaRPr>
          </a:p>
          <a:p>
            <a:pPr algn="r" rtl="1">
              <a:buNone/>
            </a:pPr>
            <a:r>
              <a:rPr lang="fa-IR" sz="3200" b="1" spc="50" dirty="0" smtClean="0">
                <a:ln w="11430"/>
                <a:cs typeface="B Titr" pitchFamily="2" charset="-78"/>
              </a:rPr>
              <a:t>دکتری </a:t>
            </a:r>
            <a:r>
              <a:rPr lang="fa-IR" sz="3200" b="1" spc="50" dirty="0" smtClean="0">
                <a:ln w="11430"/>
                <a:cs typeface="B Titr" pitchFamily="2" charset="-78"/>
              </a:rPr>
              <a:t>تخصصی</a:t>
            </a:r>
            <a:r>
              <a:rPr lang="fa-IR" sz="3200" b="1" spc="50" dirty="0" smtClean="0">
                <a:ln w="11430"/>
                <a:cs typeface="B Titr" pitchFamily="2" charset="-78"/>
              </a:rPr>
              <a:t> بیوفیزیک </a:t>
            </a:r>
            <a:endParaRPr lang="fa-IR" sz="3200" b="1" spc="50" dirty="0" smtClean="0">
              <a:ln w="11430"/>
              <a:cs typeface="2  Baran" pitchFamily="2" charset="-78"/>
            </a:endParaRPr>
          </a:p>
          <a:p>
            <a:pPr algn="r" rtl="1">
              <a:buNone/>
            </a:pPr>
            <a:endParaRPr lang="en-US" sz="3200" b="1" spc="50" dirty="0" smtClean="0">
              <a:ln w="11430"/>
              <a:cs typeface="2  Baran" pitchFamily="2" charset="-78"/>
            </a:endParaRPr>
          </a:p>
          <a:p>
            <a:pPr algn="r" rtl="1">
              <a:buNone/>
            </a:pPr>
            <a:endParaRPr lang="fa-I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794" y="9297195"/>
            <a:ext cx="381000" cy="4571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2" y="672276"/>
            <a:ext cx="6996589" cy="8729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اساتید مشاور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2" y="1815284"/>
            <a:ext cx="6996589" cy="7066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None/>
            </a:pPr>
            <a:r>
              <a:rPr lang="fa-IR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رشته هوشبری کارشناسی ناپیوسته</a:t>
            </a:r>
            <a:r>
              <a:rPr lang="en-US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  </a:t>
            </a:r>
            <a:endParaRPr lang="fa-IR" sz="2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آقای یوسف مرتضوی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مرتبه علمی:استادیار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کارشناس ارشد بیهوشی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رشته هوشبری کارشناسی پیوسته</a:t>
            </a:r>
            <a:r>
              <a:rPr lang="en-US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  </a:t>
            </a:r>
            <a:endParaRPr lang="fa-IR" sz="2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 </a:t>
            </a: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حسنعلی جعفرپور</a:t>
            </a:r>
            <a:endParaRPr lang="fa-IR" sz="23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مرتبه علمی:استادیار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دکتری </a:t>
            </a: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تخصصی پرستاری </a:t>
            </a:r>
            <a:endParaRPr lang="fa-IR" sz="23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رشته اتاق عمل 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آقای بهنام اسبکیان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کارشناس ارشد </a:t>
            </a:r>
            <a:r>
              <a:rPr lang="en-US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ICU</a:t>
            </a:r>
            <a:endParaRPr lang="fa-IR" sz="23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مدرس دانشکده پیراپزشکی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رشته علوم آزمایشگاهی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 </a:t>
            </a: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زهرا مولانا</a:t>
            </a:r>
            <a:endParaRPr lang="fa-IR" sz="23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مرتبه علمی : دانشیار</a:t>
            </a:r>
          </a:p>
          <a:p>
            <a:pPr algn="r" rtl="1">
              <a:buNone/>
            </a:pP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دکتری </a:t>
            </a:r>
            <a:r>
              <a:rPr lang="fa-IR" sz="23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تخصصی</a:t>
            </a:r>
            <a:endParaRPr lang="fa-IR" sz="23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buNone/>
            </a:pPr>
            <a:endParaRPr lang="en-US" sz="23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794" y="9297195"/>
            <a:ext cx="381000" cy="4571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  <a:t>واحد آموزشی دانشکده</a:t>
            </a:r>
            <a:b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</a:b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Asem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 rot="10800000">
            <a:off x="886598" y="8459018"/>
            <a:ext cx="5887258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598" y="600839"/>
            <a:ext cx="6498691" cy="13573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 مسئول آموزش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2362994"/>
            <a:ext cx="6996589" cy="691455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cs typeface="2  Baran" pitchFamily="2" charset="-78"/>
              </a:rPr>
              <a:t>زهرا رفاهی باباپور</a:t>
            </a:r>
          </a:p>
          <a:p>
            <a:pPr algn="r" rtl="1">
              <a:buNone/>
            </a:pPr>
            <a:r>
              <a:rPr lang="fa-IR" sz="3200" b="1" dirty="0" smtClean="0">
                <a:cs typeface="2  Baran" pitchFamily="2" charset="-78"/>
              </a:rPr>
              <a:t>کارشناس پرستاری</a:t>
            </a:r>
          </a:p>
          <a:p>
            <a:pPr algn="r" rtl="1">
              <a:buNone/>
            </a:pPr>
            <a:endParaRPr lang="en-US" sz="3200" b="1" dirty="0"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refahi.jpg"/>
          <p:cNvPicPr>
            <a:picLocks noChangeAspect="1"/>
          </p:cNvPicPr>
          <p:nvPr/>
        </p:nvPicPr>
        <p:blipFill>
          <a:blip r:embed="rId2"/>
          <a:srcRect l="28678" b="676"/>
          <a:stretch>
            <a:fillRect/>
          </a:stretch>
        </p:blipFill>
        <p:spPr>
          <a:xfrm>
            <a:off x="2243920" y="3958424"/>
            <a:ext cx="3752797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571"/>
          <a:stretch>
            <a:fillRect/>
          </a:stretch>
        </p:blipFill>
        <p:spPr bwMode="auto">
          <a:xfrm rot="8914574">
            <a:off x="4798959" y="7821209"/>
            <a:ext cx="3886200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9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4" y="381794"/>
            <a:ext cx="6996589" cy="1025369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کارشناسان آموزش دانشکده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994" y="1296195"/>
          <a:ext cx="6088860" cy="7231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075"/>
                <a:gridCol w="2167769"/>
                <a:gridCol w="1750016"/>
              </a:tblGrid>
              <a:tr h="591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Mitra" pitchFamily="2" charset="-78"/>
                        </a:rPr>
                        <a:t>سمت</a:t>
                      </a: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Mitra" pitchFamily="2" charset="-78"/>
                        </a:rPr>
                        <a:t>نام و نام خانوادگی</a:t>
                      </a: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کارشناس امور آموزشی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پرتودرمانی</a:t>
                      </a:r>
                      <a:endParaRPr lang="en-US" sz="2000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محبوبه</a:t>
                      </a: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 خادم ابوالفضلی</a:t>
                      </a:r>
                      <a:endParaRPr lang="en-US" sz="2400" b="1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کارشناس امور آموزشی </a:t>
                      </a: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رادیولوژی و پزشکی هسته ای</a:t>
                      </a:r>
                      <a:endParaRPr lang="en-US" sz="20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محدثه خاکسار</a:t>
                      </a:r>
                      <a:endParaRPr lang="en-US" sz="24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کارشناس امور آموزشی  </a:t>
                      </a:r>
                      <a:endParaRPr lang="fa-IR" sz="2000" b="1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اتاق عمل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فاطمه</a:t>
                      </a: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 آقایی</a:t>
                      </a:r>
                      <a:endParaRPr lang="en-US" sz="24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" name="Group 7"/>
          <p:cNvGrpSpPr/>
          <p:nvPr/>
        </p:nvGrpSpPr>
        <p:grpSpPr>
          <a:xfrm>
            <a:off x="153194" y="1219994"/>
            <a:ext cx="991394" cy="4800600"/>
            <a:chOff x="305594" y="1219994"/>
            <a:chExt cx="991394" cy="4800600"/>
          </a:xfrm>
        </p:grpSpPr>
        <p:pic>
          <p:nvPicPr>
            <p:cNvPr id="5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305594" y="12199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837406" y="38869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9394" y="5791994"/>
            <a:ext cx="647832" cy="535601"/>
          </a:xfrm>
        </p:spPr>
        <p:txBody>
          <a:bodyPr/>
          <a:lstStyle/>
          <a:p>
            <a:endParaRPr lang="en-US" dirty="0">
              <a:cs typeface="2  Esfehan" pitchFamily="2" charset="-78"/>
            </a:endParaRPr>
          </a:p>
        </p:txBody>
      </p:sp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30193"/>
            <a:ext cx="1172350" cy="3429794"/>
          </a:xfrm>
          <a:prstGeom prst="rect">
            <a:avLst/>
          </a:prstGeom>
        </p:spPr>
      </p:pic>
      <p:pic>
        <p:nvPicPr>
          <p:cNvPr id="13" name="Picture 12" descr="khadem.jpg"/>
          <p:cNvPicPr>
            <a:picLocks noChangeAspect="1"/>
          </p:cNvPicPr>
          <p:nvPr/>
        </p:nvPicPr>
        <p:blipFill>
          <a:blip r:embed="rId4"/>
          <a:srcRect l="25000" b="9030"/>
          <a:stretch>
            <a:fillRect/>
          </a:stretch>
        </p:blipFill>
        <p:spPr>
          <a:xfrm>
            <a:off x="3601242" y="2243912"/>
            <a:ext cx="1928826" cy="165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haksar.jpg"/>
          <p:cNvPicPr>
            <a:picLocks noChangeAspect="1"/>
          </p:cNvPicPr>
          <p:nvPr/>
        </p:nvPicPr>
        <p:blipFill>
          <a:blip r:embed="rId5"/>
          <a:srcRect l="8620" t="13169" r="35776" b="21540"/>
          <a:stretch>
            <a:fillRect/>
          </a:stretch>
        </p:blipFill>
        <p:spPr>
          <a:xfrm>
            <a:off x="3386928" y="4172738"/>
            <a:ext cx="2071702" cy="2008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ghae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366" y="6744506"/>
            <a:ext cx="1905000" cy="1562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4" y="381794"/>
            <a:ext cx="6996589" cy="1025369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کارشناسان آموزش دانشکده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994" y="1296195"/>
          <a:ext cx="6088860" cy="7231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075"/>
                <a:gridCol w="2167769"/>
                <a:gridCol w="1750016"/>
              </a:tblGrid>
              <a:tr h="5917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Mitra" pitchFamily="2" charset="-78"/>
                        </a:rPr>
                        <a:t>سمت</a:t>
                      </a: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Mitra" pitchFamily="2" charset="-78"/>
                        </a:rPr>
                        <a:t>نام و نام خانوادگی</a:t>
                      </a:r>
                      <a:endParaRPr lang="en-US" sz="16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کارشناس امور آموزشی </a:t>
                      </a: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هوشبری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(</a:t>
                      </a: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پیوسته و ناپیوسته)</a:t>
                      </a:r>
                      <a:endParaRPr lang="en-US" sz="20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Mitra" pitchFamily="2" charset="-78"/>
                        </a:rPr>
                        <a:t>فاطمه عباسیان امیری</a:t>
                      </a:r>
                      <a:endParaRPr lang="en-US" sz="24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کارشناس امور آموزشی علوم</a:t>
                      </a:r>
                      <a:r>
                        <a:rPr lang="fa-IR" sz="2000" b="1" baseline="0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 آزمایشگاهی</a:t>
                      </a:r>
                      <a:endParaRPr lang="fa-IR" sz="2000" b="1" dirty="0" smtClean="0"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مطهره اسماعیل پور</a:t>
                      </a:r>
                      <a:endParaRPr lang="en-US" sz="24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133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کارشناس </a:t>
                      </a: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مسئول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 </a:t>
                      </a: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امور دانشجویی</a:t>
                      </a:r>
                      <a:endParaRPr lang="en-US" sz="20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Mitra" pitchFamily="2" charset="-78"/>
                        </a:rPr>
                        <a:t>علی حیدرپور</a:t>
                      </a:r>
                      <a:endParaRPr lang="en-US" sz="2400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" name="Group 7"/>
          <p:cNvGrpSpPr/>
          <p:nvPr/>
        </p:nvGrpSpPr>
        <p:grpSpPr>
          <a:xfrm>
            <a:off x="153194" y="1219994"/>
            <a:ext cx="991394" cy="4800600"/>
            <a:chOff x="305594" y="1219994"/>
            <a:chExt cx="991394" cy="4800600"/>
          </a:xfrm>
        </p:grpSpPr>
        <p:pic>
          <p:nvPicPr>
            <p:cNvPr id="5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305594" y="12199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837406" y="38869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9394" y="5791994"/>
            <a:ext cx="647832" cy="535601"/>
          </a:xfrm>
        </p:spPr>
        <p:txBody>
          <a:bodyPr/>
          <a:lstStyle/>
          <a:p>
            <a:endParaRPr lang="en-US" dirty="0">
              <a:cs typeface="2  Esfehan" pitchFamily="2" charset="-78"/>
            </a:endParaRPr>
          </a:p>
        </p:txBody>
      </p:sp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30193"/>
            <a:ext cx="1172350" cy="3429794"/>
          </a:xfrm>
          <a:prstGeom prst="rect">
            <a:avLst/>
          </a:prstGeom>
        </p:spPr>
      </p:pic>
      <p:pic>
        <p:nvPicPr>
          <p:cNvPr id="15" name="Picture 14" descr="abasian.jpg"/>
          <p:cNvPicPr>
            <a:picLocks noChangeAspect="1"/>
          </p:cNvPicPr>
          <p:nvPr/>
        </p:nvPicPr>
        <p:blipFill>
          <a:blip r:embed="rId4"/>
          <a:srcRect l="21456" t="3448"/>
          <a:stretch>
            <a:fillRect/>
          </a:stretch>
        </p:blipFill>
        <p:spPr>
          <a:xfrm>
            <a:off x="3601242" y="2101036"/>
            <a:ext cx="189100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  <a:t>واحد پژوهشی دانشکده</a:t>
            </a:r>
            <a:b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</a:b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Asem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 rot="10800000">
            <a:off x="886598" y="8459018"/>
            <a:ext cx="5887258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5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714"/>
            <a:ext cx="7523403" cy="14811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معاون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آموزشی و  پژوهشی دانشکده پیراپزشکی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70" y="1672408"/>
            <a:ext cx="6996589" cy="6781800"/>
          </a:xfrm>
        </p:spPr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دکتر سید محمود مهدی نیا</a:t>
            </a:r>
          </a:p>
          <a:p>
            <a:pPr algn="r" rtl="1"/>
            <a:r>
              <a:rPr lang="fa-IR" sz="1800" dirty="0" smtClean="0">
                <a:cs typeface="B Titr" pitchFamily="2" charset="-78"/>
              </a:rPr>
              <a:t>دکتری تخصصی </a:t>
            </a:r>
            <a:r>
              <a:rPr lang="fa-IR" sz="1600" dirty="0">
                <a:cs typeface="B Titr" pitchFamily="2" charset="-78"/>
              </a:rPr>
              <a:t>( </a:t>
            </a:r>
            <a:r>
              <a:rPr lang="en-US" sz="1800" b="1" dirty="0" err="1">
                <a:cs typeface="B Titr" pitchFamily="2" charset="-78"/>
              </a:rPr>
              <a:t>Ph.D</a:t>
            </a:r>
            <a:r>
              <a:rPr lang="fa-IR" sz="1800" b="1" dirty="0">
                <a:cs typeface="B Titr" pitchFamily="2" charset="-78"/>
              </a:rPr>
              <a:t> </a:t>
            </a:r>
            <a:r>
              <a:rPr lang="fa-IR" sz="1600" dirty="0">
                <a:cs typeface="B Titr" pitchFamily="2" charset="-78"/>
              </a:rPr>
              <a:t>) </a:t>
            </a:r>
            <a:r>
              <a:rPr lang="fa-IR" sz="16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فناوری کنترل محیط زیست</a:t>
            </a:r>
          </a:p>
          <a:p>
            <a:pPr algn="r">
              <a:buNone/>
            </a:pPr>
            <a:r>
              <a:rPr lang="fa-IR" b="1" dirty="0" smtClean="0">
                <a:cs typeface="2  Baran" pitchFamily="2" charset="-78"/>
              </a:rPr>
              <a:t>سوابق اجرایی:</a:t>
            </a:r>
            <a:endParaRPr lang="fa-IR" dirty="0" smtClean="0">
              <a:cs typeface="2  Bara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معاون آموزشی دانشکده بهداشت (دانشگاه علوم پزشکی سمنان) 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در سال 1376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مدیر گروه مهندسی بهداشت محیط (دانشگاه علوم پزشکی سمنان)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 از سال 1380 تا 1385 و از سال 1390 تا 1393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معاون پژوهشی دانشکده بهداشت (دانشگاه علوم پزشکی سمنان)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 از سال 1393 لغایت مهر ماه 1396</a:t>
            </a:r>
          </a:p>
          <a:p>
            <a:pPr algn="r" rtl="1"/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IMG_0580.JPG"/>
          <p:cNvPicPr>
            <a:picLocks noChangeAspect="1"/>
          </p:cNvPicPr>
          <p:nvPr/>
        </p:nvPicPr>
        <p:blipFill>
          <a:blip r:embed="rId3" cstate="print"/>
          <a:srcRect l="7852" t="39708" r="33337" b="-1460"/>
          <a:stretch>
            <a:fillRect/>
          </a:stretch>
        </p:blipFill>
        <p:spPr>
          <a:xfrm>
            <a:off x="1753394" y="6355874"/>
            <a:ext cx="4419600" cy="309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2" y="1315218"/>
            <a:ext cx="6996589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سرپرست کمیته تحقیقات دانشجویی</a:t>
            </a:r>
            <a:b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2" y="1958160"/>
            <a:ext cx="6996589" cy="71050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None/>
            </a:pPr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دانشکده پیراپزشکی و توانبخشی </a:t>
            </a:r>
          </a:p>
          <a:p>
            <a:pPr algn="r" rtl="1">
              <a:buNone/>
            </a:pPr>
            <a:r>
              <a:rPr lang="fa-I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دکتر محمد شیرمردی</a:t>
            </a:r>
          </a:p>
          <a:p>
            <a:pPr algn="r" rtl="1">
              <a:buNone/>
            </a:pPr>
            <a:r>
              <a:rPr lang="fa-I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مرتبه علمی: استاد یار</a:t>
            </a:r>
          </a:p>
          <a:p>
            <a:pPr algn="r" rtl="1">
              <a:buNone/>
            </a:pPr>
            <a:r>
              <a:rPr lang="fa-I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دکتری تخصصی بهداشت محیط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rshimar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92" y="4958556"/>
            <a:ext cx="3619504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571"/>
          <a:stretch>
            <a:fillRect/>
          </a:stretch>
        </p:blipFill>
        <p:spPr bwMode="auto">
          <a:xfrm rot="8914574">
            <a:off x="4798959" y="7821209"/>
            <a:ext cx="3886200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395" y="610395"/>
            <a:ext cx="4419600" cy="68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fa-IR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Titr" pitchFamily="2" charset="-78"/>
              </a:rPr>
              <a:t>دانشگاه علوم پزشکی بابل در یک نگاه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5688" y="2029598"/>
            <a:ext cx="2514600" cy="3200399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دانشکده ها:</a:t>
            </a:r>
          </a:p>
          <a:p>
            <a:pPr algn="r" rtl="1"/>
            <a:endParaRPr lang="fa-IR" sz="18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پزشکی</a:t>
            </a:r>
          </a:p>
          <a:p>
            <a:pPr algn="r" rtl="1"/>
            <a:r>
              <a:rPr lang="fa-IR" sz="3100" b="1" dirty="0" smtClean="0">
                <a:solidFill>
                  <a:srgbClr val="C00000"/>
                </a:solidFill>
                <a:cs typeface="2  Hamid" pitchFamily="2" charset="-78"/>
              </a:rPr>
              <a:t>دانشکده پیراپزشکی</a:t>
            </a: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دندانپزشکی</a:t>
            </a: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طب سنتی</a:t>
            </a:r>
            <a:endParaRPr lang="en-US" sz="3100" dirty="0" smtClean="0">
              <a:solidFill>
                <a:srgbClr val="002060"/>
              </a:solidFill>
              <a:cs typeface="2  Hamid" pitchFamily="2" charset="-78"/>
            </a:endParaRP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توانبخشی</a:t>
            </a: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پرستاری و مامایی</a:t>
            </a: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پرستاری رامسر</a:t>
            </a: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پردیس خودگردان</a:t>
            </a:r>
            <a:endParaRPr lang="en-US" sz="3100" dirty="0" smtClean="0">
              <a:solidFill>
                <a:srgbClr val="002060"/>
              </a:solidFill>
              <a:cs typeface="2  Hamid" pitchFamily="2" charset="-78"/>
            </a:endParaRPr>
          </a:p>
          <a:p>
            <a:pPr algn="r" rtl="1"/>
            <a:r>
              <a:rPr lang="fa-IR" sz="3100" dirty="0" smtClean="0">
                <a:solidFill>
                  <a:srgbClr val="002060"/>
                </a:solidFill>
                <a:cs typeface="2  Hamid" pitchFamily="2" charset="-78"/>
              </a:rPr>
              <a:t>دانشکده بهداشت</a:t>
            </a:r>
          </a:p>
          <a:p>
            <a:pPr algn="r" rtl="1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" y="610395"/>
            <a:ext cx="1372394" cy="4495799"/>
            <a:chOff x="1" y="610395"/>
            <a:chExt cx="1372394" cy="4495799"/>
          </a:xfrm>
        </p:grpSpPr>
        <p:pic>
          <p:nvPicPr>
            <p:cNvPr id="102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610395"/>
              <a:ext cx="991394" cy="14478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799702" y="2934098"/>
              <a:ext cx="2971799" cy="1372394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457994" y="8154196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 </a:t>
            </a:r>
            <a:r>
              <a:rPr lang="fa-IR" sz="2000" dirty="0" smtClean="0">
                <a:solidFill>
                  <a:schemeClr val="bg1"/>
                </a:solidFill>
                <a:cs typeface="2  Baran" pitchFamily="2" charset="-78"/>
              </a:rPr>
              <a:t>خیابان گنج افروز</a:t>
            </a:r>
          </a:p>
          <a:p>
            <a:r>
              <a:rPr lang="fa-IR" sz="2000" dirty="0" smtClean="0">
                <a:cs typeface="2  Baran" pitchFamily="2" charset="-78"/>
              </a:rPr>
              <a:t> </a:t>
            </a:r>
            <a:r>
              <a:rPr lang="fa-IR" sz="2000" dirty="0" smtClean="0">
                <a:solidFill>
                  <a:schemeClr val="bg1"/>
                </a:solidFill>
                <a:cs typeface="2  Baran" pitchFamily="2" charset="-78"/>
              </a:rPr>
              <a:t>کد پستی : ۴۷۱۷۶-۴۷۷۴۵</a:t>
            </a:r>
          </a:p>
          <a:p>
            <a:r>
              <a:rPr lang="fa-IR" sz="2000" dirty="0" smtClean="0">
                <a:solidFill>
                  <a:schemeClr val="bg1"/>
                </a:solidFill>
                <a:cs typeface="2  Baran" pitchFamily="2" charset="-78"/>
              </a:rPr>
              <a:t>دانشگاه علوم پزشکی بابل</a:t>
            </a:r>
          </a:p>
          <a:p>
            <a:pPr rtl="1"/>
            <a:r>
              <a:rPr lang="fa-IR" sz="2000" dirty="0" smtClean="0">
                <a:solidFill>
                  <a:schemeClr val="bg1"/>
                </a:solidFill>
                <a:cs typeface="2  Baran" pitchFamily="2" charset="-78"/>
              </a:rPr>
              <a:t>تلفن :</a:t>
            </a:r>
            <a:r>
              <a:rPr lang="fa-IR" sz="2000" dirty="0" smtClean="0">
                <a:cs typeface="2  Bara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2  Baran" pitchFamily="2" charset="-78"/>
              </a:rPr>
              <a:t>۰۱۱-۳۲۱۹۹۵۹۲-۶</a:t>
            </a:r>
          </a:p>
        </p:txBody>
      </p:sp>
      <p:pic>
        <p:nvPicPr>
          <p:cNvPr id="7" name="Picture 6" descr="http://sit.mubabol.ac.ir/images/rias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994" y="1219995"/>
            <a:ext cx="3200400" cy="2057400"/>
          </a:xfrm>
          <a:prstGeom prst="roundRect">
            <a:avLst>
              <a:gd name="adj" fmla="val 1515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http://dentistry.mubabol.ac.ir/images/dentistry2.mubabol.ac.ir/daneshkadeh/Dentistery_Mubabol_46_.jpg"/>
          <p:cNvPicPr>
            <a:picLocks noChangeAspect="1" noChangeArrowheads="1"/>
          </p:cNvPicPr>
          <p:nvPr/>
        </p:nvPicPr>
        <p:blipFill>
          <a:blip r:embed="rId4" cstate="print"/>
          <a:srcRect t="14266"/>
          <a:stretch>
            <a:fillRect/>
          </a:stretch>
        </p:blipFill>
        <p:spPr bwMode="auto">
          <a:xfrm>
            <a:off x="1448594" y="3353594"/>
            <a:ext cx="327422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http://dentistry.mubabol.ac.ir/images/dentistry2.mubabol.ac.ir/daneshkadeh/Dentistery_Mubabol_16_.jpg"/>
          <p:cNvPicPr>
            <a:picLocks noChangeAspect="1" noChangeArrowheads="1"/>
          </p:cNvPicPr>
          <p:nvPr/>
        </p:nvPicPr>
        <p:blipFill>
          <a:blip r:embed="rId5"/>
          <a:srcRect l="10969" t="14869" r="10031" b="1079"/>
          <a:stretch>
            <a:fillRect/>
          </a:stretch>
        </p:blipFill>
        <p:spPr bwMode="auto">
          <a:xfrm>
            <a:off x="1524794" y="5258594"/>
            <a:ext cx="3117396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Oloum-B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30938" y="8516938"/>
            <a:ext cx="698500" cy="2387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 l="3571"/>
          <a:stretch>
            <a:fillRect/>
          </a:stretch>
        </p:blipFill>
        <p:spPr bwMode="auto">
          <a:xfrm rot="16200000">
            <a:off x="-1235056" y="5974559"/>
            <a:ext cx="2917111" cy="1074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102536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کارشناس پژوهشی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2362994"/>
            <a:ext cx="6996589" cy="691455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cs typeface="2  Baran" pitchFamily="2" charset="-78"/>
              </a:rPr>
              <a:t>محبوبه خادم ابوالفضلی</a:t>
            </a:r>
          </a:p>
          <a:p>
            <a:pPr algn="r" rtl="1">
              <a:buNone/>
            </a:pPr>
            <a:r>
              <a:rPr lang="fa-IR" sz="3200" b="1" dirty="0" smtClean="0">
                <a:cs typeface="2  Baran" pitchFamily="2" charset="-78"/>
              </a:rPr>
              <a:t>کارشناس ارشد فیزیک هسته ای</a:t>
            </a:r>
          </a:p>
          <a:p>
            <a:pPr algn="r" rtl="1">
              <a:buNone/>
            </a:pPr>
            <a:endParaRPr lang="en-US" sz="3200" b="1" dirty="0"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an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16" y="4172738"/>
            <a:ext cx="3090866" cy="3093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571"/>
          <a:stretch>
            <a:fillRect/>
          </a:stretch>
        </p:blipFill>
        <p:spPr bwMode="auto">
          <a:xfrm rot="8914574">
            <a:off x="4798959" y="7821209"/>
            <a:ext cx="3886200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9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2" y="529400"/>
            <a:ext cx="6996589" cy="1785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مشاور دانشجویان دانشکده</a:t>
            </a: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1815284"/>
            <a:ext cx="6996589" cy="746226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dirty="0" smtClean="0">
                <a:cs typeface="2  Baran" pitchFamily="2" charset="-78"/>
              </a:rPr>
              <a:t>سید ایمان حسینی</a:t>
            </a:r>
          </a:p>
          <a:p>
            <a:pPr algn="r" rtl="1">
              <a:buNone/>
            </a:pPr>
            <a:r>
              <a:rPr lang="fa-IR" sz="3200" dirty="0" smtClean="0">
                <a:cs typeface="2  Baran" pitchFamily="2" charset="-78"/>
              </a:rPr>
              <a:t>کارشناس ارشد روانشناسی</a:t>
            </a:r>
            <a:endParaRPr lang="en-US" sz="3200" dirty="0"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 rot="8914574">
            <a:off x="4798959" y="7821209"/>
            <a:ext cx="3886200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68" y="3458358"/>
            <a:ext cx="4000528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Group 8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10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  <a:t>واحد اداری دانشکده</a:t>
            </a:r>
            <a:br>
              <a:rPr lang="fa-I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Aseman" pitchFamily="2" charset="-78"/>
              </a:rPr>
            </a:b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Asem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71"/>
          <a:stretch>
            <a:fillRect/>
          </a:stretch>
        </p:blipFill>
        <p:spPr bwMode="auto">
          <a:xfrm rot="10800000">
            <a:off x="886598" y="8459018"/>
            <a:ext cx="5887258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5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3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2" y="529400"/>
            <a:ext cx="6996589" cy="1785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مدیر اداری دانشکده</a:t>
            </a:r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1815284"/>
            <a:ext cx="6996589" cy="746226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dirty="0" smtClean="0">
                <a:cs typeface="2  Baran" pitchFamily="2" charset="-78"/>
              </a:rPr>
              <a:t>سید علی میری</a:t>
            </a:r>
          </a:p>
          <a:p>
            <a:pPr algn="r" rtl="1">
              <a:buNone/>
            </a:pPr>
            <a:r>
              <a:rPr lang="fa-IR" sz="3200" dirty="0" smtClean="0">
                <a:cs typeface="2  Baran" pitchFamily="2" charset="-78"/>
              </a:rPr>
              <a:t>کارشناس مبارزه با بیماریها</a:t>
            </a:r>
            <a:endParaRPr lang="en-US" sz="3200" dirty="0"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Ø³ÛØ¯ Ø¹ÙÛ ÙÛØ±Û ÙØ±ÛÚ©ÙØ¯ÛÛ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854" y="3672672"/>
            <a:ext cx="3857652" cy="3614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571"/>
          <a:stretch>
            <a:fillRect/>
          </a:stretch>
        </p:blipFill>
        <p:spPr bwMode="auto">
          <a:xfrm rot="8914574">
            <a:off x="4798959" y="7821209"/>
            <a:ext cx="3886200" cy="267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9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70" y="600838"/>
            <a:ext cx="6996589" cy="113964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کادر اداری دانشکده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43787" y="1815285"/>
          <a:ext cx="5998386" cy="75250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9462"/>
                <a:gridCol w="1999462"/>
                <a:gridCol w="1999462"/>
              </a:tblGrid>
              <a:tr h="571503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2  Baran" pitchFamily="2" charset="-78"/>
                        </a:rPr>
                        <a:t>نام و نام خانوادگی</a:t>
                      </a:r>
                      <a:endParaRPr lang="en-US" sz="2000" dirty="0">
                        <a:cs typeface="2  Ba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dirty="0">
                        <a:cs typeface="2  Ba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2  Baran" pitchFamily="2" charset="-78"/>
                        </a:rPr>
                        <a:t>سمت </a:t>
                      </a:r>
                      <a:endParaRPr lang="en-US" sz="2000" dirty="0">
                        <a:cs typeface="2  Baran" pitchFamily="2" charset="-78"/>
                      </a:endParaRPr>
                    </a:p>
                  </a:txBody>
                  <a:tcPr/>
                </a:tc>
              </a:tr>
              <a:tr h="1619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cs typeface="2  Baran" pitchFamily="2" charset="-78"/>
                        </a:rPr>
                        <a:t>مهدی</a:t>
                      </a:r>
                      <a:r>
                        <a:rPr lang="fa-IR" sz="2800" baseline="0" dirty="0" smtClean="0">
                          <a:cs typeface="2  Baran" pitchFamily="2" charset="-78"/>
                        </a:rPr>
                        <a:t> میرزایی</a:t>
                      </a:r>
                      <a:endParaRPr lang="en-US" sz="2800" dirty="0" smtClean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cs typeface="2  Baran" pitchFamily="2" charset="-78"/>
                        </a:rPr>
                        <a:t>امور مالی</a:t>
                      </a:r>
                      <a:endParaRPr lang="en-US" sz="2800" dirty="0" smtClean="0">
                        <a:cs typeface="2  Baran" pitchFamily="2" charset="-78"/>
                      </a:endParaRPr>
                    </a:p>
                    <a:p>
                      <a:pPr algn="ctr" rtl="1"/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881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cs typeface="2  Baran" pitchFamily="2" charset="-78"/>
                        </a:rPr>
                        <a:t>مهدی لطیفی</a:t>
                      </a:r>
                      <a:endParaRPr lang="en-US" sz="2800" dirty="0" smtClean="0">
                        <a:cs typeface="2  Baran" pitchFamily="2" charset="-78"/>
                      </a:endParaRPr>
                    </a:p>
                    <a:p>
                      <a:pPr algn="ctr"/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cs typeface="2  Baran" pitchFamily="2" charset="-78"/>
                        </a:rPr>
                        <a:t>روابط عمومی</a:t>
                      </a:r>
                    </a:p>
                    <a:p>
                      <a:pPr algn="ctr" rtl="1"/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83406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اباذر محمدی رمی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aseline="0" dirty="0" smtClean="0">
                          <a:cs typeface="2  Baran" pitchFamily="2" charset="-78"/>
                        </a:rPr>
                        <a:t>امور سمعی بصری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619017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ناصر محسن زاده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2  Baran" pitchFamily="2" charset="-78"/>
                        </a:rPr>
                        <a:t>امور رفاه و خدمات 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IMG_0337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614" y="4101300"/>
            <a:ext cx="2143140" cy="1774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irzae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76" y="2386788"/>
            <a:ext cx="2143140" cy="1569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99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738" y="7887514"/>
            <a:ext cx="2214578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6630193"/>
            <a:ext cx="529408" cy="3429794"/>
          </a:xfrm>
          <a:prstGeom prst="rect">
            <a:avLst/>
          </a:prstGeom>
        </p:spPr>
      </p:pic>
      <p:pic>
        <p:nvPicPr>
          <p:cNvPr id="10" name="Picture 9" descr="IMG_9986.JPG"/>
          <p:cNvPicPr>
            <a:picLocks noChangeAspect="1"/>
          </p:cNvPicPr>
          <p:nvPr/>
        </p:nvPicPr>
        <p:blipFill>
          <a:blip r:embed="rId6"/>
          <a:srcRect l="6928" t="11086" b="11316"/>
          <a:stretch>
            <a:fillRect/>
          </a:stretch>
        </p:blipFill>
        <p:spPr>
          <a:xfrm>
            <a:off x="3029738" y="6030126"/>
            <a:ext cx="2143140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12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7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7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94" y="600838"/>
            <a:ext cx="6996589" cy="996773"/>
          </a:xfrm>
        </p:spPr>
        <p:txBody>
          <a:bodyPr/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کادر اداری دانشکده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518460" y="1672408"/>
          <a:ext cx="5723713" cy="75724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3935"/>
                <a:gridCol w="2035078"/>
                <a:gridCol w="1604700"/>
              </a:tblGrid>
              <a:tr h="95354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2  Baran" pitchFamily="2" charset="-78"/>
                        </a:rPr>
                        <a:t>نام و نام خانوادگی</a:t>
                      </a:r>
                      <a:endParaRPr lang="en-US" sz="2400" dirty="0">
                        <a:cs typeface="2  Ba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2  Ba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2  Baran" pitchFamily="2" charset="-78"/>
                        </a:rPr>
                        <a:t>سمت </a:t>
                      </a:r>
                      <a:endParaRPr lang="en-US" sz="2400" dirty="0">
                        <a:cs typeface="2  Baran" pitchFamily="2" charset="-78"/>
                      </a:endParaRPr>
                    </a:p>
                  </a:txBody>
                  <a:tcPr/>
                </a:tc>
              </a:tr>
              <a:tr h="161912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مطهره</a:t>
                      </a:r>
                      <a:r>
                        <a:rPr lang="fa-IR" sz="2800" baseline="0" dirty="0" smtClean="0">
                          <a:cs typeface="2  Baran" pitchFamily="2" charset="-78"/>
                        </a:rPr>
                        <a:t> اسماعیل پور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2  Baran" pitchFamily="2" charset="-78"/>
                        </a:rPr>
                        <a:t>حراست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761517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فاطمه نصیرایی</a:t>
                      </a:r>
                    </a:p>
                    <a:p>
                      <a:pPr algn="ctr"/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2  Baran" pitchFamily="2" charset="-78"/>
                        </a:rPr>
                        <a:t>تایپیست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61912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فاطمه سخاوتیان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2  Baran" pitchFamily="2" charset="-78"/>
                        </a:rPr>
                        <a:t>حق التدریس</a:t>
                      </a:r>
                      <a:r>
                        <a:rPr lang="fa-IR" sz="2800" baseline="0" dirty="0" smtClean="0">
                          <a:cs typeface="2  Baran" pitchFamily="2" charset="-78"/>
                        </a:rPr>
                        <a:t> اساتید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  <a:tr h="161912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ran" pitchFamily="2" charset="-78"/>
                        </a:rPr>
                        <a:t>زینب</a:t>
                      </a:r>
                      <a:r>
                        <a:rPr lang="fa-IR" sz="2800" baseline="0" dirty="0" smtClean="0">
                          <a:cs typeface="2  Baran" pitchFamily="2" charset="-78"/>
                        </a:rPr>
                        <a:t> خاتون اسماعیل پور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2  Baran" pitchFamily="2" charset="-78"/>
                        </a:rPr>
                        <a:t>دبیرخانه و</a:t>
                      </a:r>
                      <a:r>
                        <a:rPr lang="fa-IR" sz="2800" baseline="0" dirty="0" smtClean="0">
                          <a:cs typeface="2  Baran" pitchFamily="2" charset="-78"/>
                        </a:rPr>
                        <a:t> بایگانی</a:t>
                      </a:r>
                      <a:endParaRPr lang="en-US" sz="2800" dirty="0">
                        <a:cs typeface="2  Baran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IMG_9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90" y="4458490"/>
            <a:ext cx="1824645" cy="1440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9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614" y="7673200"/>
            <a:ext cx="1955796" cy="1409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94117" y="8008953"/>
            <a:ext cx="672276" cy="34297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11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5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5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t="4040"/>
          <a:stretch>
            <a:fillRect/>
          </a:stretch>
        </p:blipFill>
        <p:spPr>
          <a:xfrm>
            <a:off x="1219994" y="1143794"/>
            <a:ext cx="6096200" cy="7696200"/>
          </a:xfrm>
        </p:spPr>
      </p:pic>
      <p:pic>
        <p:nvPicPr>
          <p:cNvPr id="6" name="Picture 5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64744" y="8516938"/>
            <a:ext cx="698500" cy="238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3194" y="1524794"/>
            <a:ext cx="991394" cy="4648200"/>
            <a:chOff x="229394" y="1524794"/>
            <a:chExt cx="991394" cy="4648200"/>
          </a:xfrm>
        </p:grpSpPr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4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896394" y="457279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bg1"/>
                </a:solidFill>
                <a:cs typeface="2  Titr" pitchFamily="2" charset="-78"/>
              </a:rPr>
              <a:t>دانشکده پیراپزشکی</a:t>
            </a:r>
            <a:endParaRPr lang="en-US" sz="1400" dirty="0">
              <a:solidFill>
                <a:schemeClr val="bg1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56816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Babol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5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6194" y="2058194"/>
            <a:ext cx="52578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15194" y="7925594"/>
            <a:ext cx="36583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Ganjafrooz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avenue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Zip code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47176-47745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Babol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university of medical </a:t>
            </a:r>
            <a:r>
              <a:rPr kumimoji="0" lang="fa-I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sciences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No: 011-32199592-6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http://www.mubabol.ac.ir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1878" t="3376" r="2347"/>
          <a:stretch>
            <a:fillRect/>
          </a:stretch>
        </p:blipFill>
        <p:spPr bwMode="auto">
          <a:xfrm rot="19477210">
            <a:off x="4763257" y="7746897"/>
            <a:ext cx="4028705" cy="273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394" y="1219994"/>
            <a:ext cx="4793695" cy="11777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دانشجوی عزیز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/>
            </a:r>
            <a:b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394" y="1677194"/>
            <a:ext cx="6158389" cy="643839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 smtClean="0"/>
              <a:t> </a:t>
            </a:r>
            <a:r>
              <a:rPr lang="fa-IR" sz="1600" b="1" dirty="0" smtClean="0">
                <a:cs typeface="B Mitra" pitchFamily="2" charset="-78"/>
              </a:rPr>
              <a:t>ورود شما را به خانواده دانشکده پیراپزشکی گرامی می داریم. </a:t>
            </a:r>
            <a:endParaRPr lang="en-US" sz="16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en-US" sz="1600" b="1" dirty="0" smtClean="0">
                <a:cs typeface="B Mitra" pitchFamily="2" charset="-78"/>
              </a:rPr>
              <a:t>      </a:t>
            </a:r>
            <a:r>
              <a:rPr lang="fa-IR" sz="1600" b="1" dirty="0" smtClean="0">
                <a:cs typeface="B Mitra" pitchFamily="2" charset="-78"/>
              </a:rPr>
              <a:t>افتخار داریم موفقیت شما در آزمون سراسری</a:t>
            </a:r>
            <a:r>
              <a:rPr lang="en-US" sz="1600" b="1" dirty="0" smtClean="0">
                <a:cs typeface="B Mitra" pitchFamily="2" charset="-78"/>
              </a:rPr>
              <a:t> </a:t>
            </a:r>
            <a:r>
              <a:rPr lang="fa-IR" sz="1600" b="1" dirty="0" smtClean="0">
                <a:cs typeface="B Mitra" pitchFamily="2" charset="-78"/>
              </a:rPr>
              <a:t>که منجر به پذیرش شما در این دانشکده</a:t>
            </a:r>
            <a:r>
              <a:rPr lang="en-US" sz="1600" b="1" dirty="0" smtClean="0">
                <a:cs typeface="B Mitra" pitchFamily="2" charset="-78"/>
              </a:rPr>
              <a:t> </a:t>
            </a:r>
            <a:r>
              <a:rPr lang="fa-IR" sz="1600" b="1" dirty="0" smtClean="0">
                <a:cs typeface="B Mitra" pitchFamily="2" charset="-78"/>
              </a:rPr>
              <a:t>و دانشگاه گردیده است را تبریک گفته و پیروزی و سربلندی در تمام آزمون های</a:t>
            </a:r>
            <a:r>
              <a:rPr lang="en-US" sz="1600" b="1" dirty="0" smtClean="0">
                <a:cs typeface="B Mitra" pitchFamily="2" charset="-78"/>
              </a:rPr>
              <a:t> </a:t>
            </a:r>
            <a:r>
              <a:rPr lang="fa-IR" sz="1600" b="1" dirty="0" smtClean="0">
                <a:cs typeface="B Mitra" pitchFamily="2" charset="-78"/>
              </a:rPr>
              <a:t>زندگی را برایتان آرزو نماییم. </a:t>
            </a:r>
            <a:endParaRPr lang="en-US" sz="1600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en-US" sz="1600" b="1" dirty="0" smtClean="0">
                <a:cs typeface="B Mitra" pitchFamily="2" charset="-78"/>
              </a:rPr>
              <a:t>      </a:t>
            </a:r>
            <a:r>
              <a:rPr lang="fa-IR" sz="1600" b="1" dirty="0" smtClean="0">
                <a:cs typeface="B Mitra" pitchFamily="2" charset="-78"/>
              </a:rPr>
              <a:t>امید است با پشتکار و تلاش شما ارتقاء سلامت جامعه اسلامی ایران را شاهد باشیم. </a:t>
            </a:r>
            <a:endParaRPr lang="en-US" sz="1600" b="1" dirty="0" smtClean="0">
              <a:cs typeface="B Mitra" pitchFamily="2" charset="-78"/>
            </a:endParaRPr>
          </a:p>
          <a:p>
            <a:pPr algn="just" rtl="1">
              <a:buNone/>
            </a:pPr>
            <a:r>
              <a:rPr lang="en-US" sz="1600" b="1" dirty="0" smtClean="0">
                <a:cs typeface="B Mitra" pitchFamily="2" charset="-78"/>
              </a:rPr>
              <a:t>                                                    </a:t>
            </a:r>
            <a:r>
              <a:rPr lang="fa-IR" sz="1600" b="1" dirty="0" smtClean="0">
                <a:cs typeface="B Mitra" pitchFamily="2" charset="-78"/>
              </a:rPr>
              <a:t>ان شاء الله</a:t>
            </a:r>
            <a:endParaRPr lang="en-US" sz="1600" dirty="0" smtClean="0">
              <a:cs typeface="B Mitra" pitchFamily="2" charset="-78"/>
            </a:endParaRPr>
          </a:p>
          <a:p>
            <a:pPr algn="just" rtl="1">
              <a:buNone/>
            </a:pPr>
            <a:endParaRPr lang="en-US" sz="1600" b="1" dirty="0" smtClean="0">
              <a:cs typeface="B Mitra" pitchFamily="2" charset="-78"/>
            </a:endParaRPr>
          </a:p>
          <a:p>
            <a:pPr algn="ctr" rtl="1">
              <a:buNone/>
            </a:pPr>
            <a:r>
              <a:rPr lang="fa-IR" sz="1600" b="1" dirty="0" smtClean="0">
                <a:cs typeface="B Mitra" pitchFamily="2" charset="-78"/>
              </a:rPr>
              <a:t>سلامت، بهروزی و موفقیت تحصیلی شما را از درگاه ایزد منان خواستاریم. </a:t>
            </a:r>
            <a:endParaRPr lang="en-US" sz="1600" dirty="0" smtClean="0">
              <a:cs typeface="B Mitra" pitchFamily="2" charset="-78"/>
            </a:endParaRPr>
          </a:p>
          <a:p>
            <a:pPr algn="ctr" rtl="1">
              <a:buNone/>
            </a:pPr>
            <a:r>
              <a:rPr lang="fa-IR" b="1" dirty="0" smtClean="0"/>
              <a:t> </a:t>
            </a:r>
            <a:r>
              <a:rPr lang="fa-IR" sz="1600" b="1" dirty="0" smtClean="0">
                <a:cs typeface="2  Titr" panose="00000700000000000000" pitchFamily="2" charset="-78"/>
              </a:rPr>
              <a:t>دکتر حسینعلی اصغرنیا</a:t>
            </a:r>
            <a:endParaRPr lang="en-US" sz="1600" b="1" dirty="0" smtClean="0">
              <a:cs typeface="2  Titr" panose="00000700000000000000" pitchFamily="2" charset="-78"/>
            </a:endParaRPr>
          </a:p>
          <a:p>
            <a:pPr algn="ctr" rtl="1">
              <a:buNone/>
            </a:pPr>
            <a:r>
              <a:rPr lang="fa-IR" sz="1600" b="1" dirty="0" smtClean="0">
                <a:cs typeface="2  Titr" panose="00000700000000000000" pitchFamily="2" charset="-78"/>
              </a:rPr>
              <a:t>رئیس دانشکده پیراپزشکی</a:t>
            </a:r>
            <a:endParaRPr lang="en-US" sz="1600" b="1" dirty="0">
              <a:cs typeface="2  Titr" panose="00000700000000000000" pitchFamily="2" charset="-78"/>
            </a:endParaRPr>
          </a:p>
        </p:txBody>
      </p:sp>
      <p:pic>
        <p:nvPicPr>
          <p:cNvPr id="4" name="Picture 2" descr="دانشگاه علوم پزشکی و خدمات بهداشتی درمانی بابل"/>
          <p:cNvPicPr>
            <a:picLocks noChangeAspect="1" noChangeArrowheads="1"/>
          </p:cNvPicPr>
          <p:nvPr/>
        </p:nvPicPr>
        <p:blipFill>
          <a:blip r:embed="rId2"/>
          <a:srcRect l="74495"/>
          <a:stretch>
            <a:fillRect/>
          </a:stretch>
        </p:blipFill>
        <p:spPr bwMode="auto">
          <a:xfrm>
            <a:off x="229394" y="610395"/>
            <a:ext cx="991394" cy="1447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دانشگاه علوم پزشکی و خدمات بهداشتی درمانی بابل"/>
          <p:cNvPicPr>
            <a:picLocks noChangeAspect="1" noChangeArrowheads="1"/>
          </p:cNvPicPr>
          <p:nvPr/>
        </p:nvPicPr>
        <p:blipFill>
          <a:blip r:embed="rId2"/>
          <a:srcRect r="23545"/>
          <a:stretch>
            <a:fillRect/>
          </a:stretch>
        </p:blipFill>
        <p:spPr bwMode="auto">
          <a:xfrm rot="16200000">
            <a:off x="-723105" y="2934494"/>
            <a:ext cx="2971799" cy="121920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794" y="4801394"/>
            <a:ext cx="647832" cy="535601"/>
          </a:xfrm>
        </p:spPr>
        <p:txBody>
          <a:bodyPr/>
          <a:lstStyle/>
          <a:p>
            <a:endParaRPr lang="en-US" sz="1800" dirty="0">
              <a:cs typeface="2  Esfehan" pitchFamily="2" charset="-78"/>
            </a:endParaRPr>
          </a:p>
        </p:txBody>
      </p:sp>
      <p:pic>
        <p:nvPicPr>
          <p:cNvPr id="10" name="Picture 9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31344" y="8516938"/>
            <a:ext cx="698500" cy="2387600"/>
          </a:xfrm>
          <a:prstGeom prst="rect">
            <a:avLst/>
          </a:prstGeom>
        </p:spPr>
      </p:pic>
      <p:pic>
        <p:nvPicPr>
          <p:cNvPr id="12" name="Picture 11" descr="IMG_0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3788" y="5101432"/>
            <a:ext cx="28575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G_9885.JPG"/>
          <p:cNvPicPr>
            <a:picLocks noChangeAspect="1"/>
          </p:cNvPicPr>
          <p:nvPr/>
        </p:nvPicPr>
        <p:blipFill>
          <a:blip r:embed="rId5" cstate="print"/>
          <a:srcRect l="11772" r="49020" b="41178"/>
          <a:stretch>
            <a:fillRect/>
          </a:stretch>
        </p:blipFill>
        <p:spPr>
          <a:xfrm>
            <a:off x="743722" y="6530192"/>
            <a:ext cx="3048000" cy="30485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 descr="IMG_98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5556" y="6601630"/>
            <a:ext cx="3000395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5" y="381794"/>
            <a:ext cx="6553199" cy="720569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معرفی دانشکده پیراپزشکی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194" y="1143794"/>
            <a:ext cx="6172199" cy="8133750"/>
          </a:xfrm>
        </p:spPr>
        <p:txBody>
          <a:bodyPr>
            <a:noAutofit/>
          </a:bodyPr>
          <a:lstStyle/>
          <a:p>
            <a:pPr algn="just" rtl="1"/>
            <a:r>
              <a:rPr lang="fa-IR" sz="2200" dirty="0" smtClean="0">
                <a:cs typeface="B Mitra" pitchFamily="2" charset="-78"/>
              </a:rPr>
              <a:t>دانشكده پيراپزشكي بابل يكي از باسابقه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ترين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مؤسسات آموزشي کشور در رشته علوم آزمايشگاهي دانشكده در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سال 1341 بعنوان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آموزشگاه فني آزمايشگاهي با جذب تعدادي دانشجو تحت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عنوان تكنسين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آزمايشگاه و زير نظر بهداري استان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فعاليت خود را شروع كرد. در سال 1344 اولين دوره آموزشي علوم آزمايشگاهي در مقطع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كارداني در اين آموزشكده تاسيس و از طريق كنكور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سراسري اقدام به پذيرش دانشجو گرديد. در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سال 1359 و همزمان با تعطيلي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دانشگاه ها و انجام انقلاب فرهنگي، اين دانشكده مجدداً از سال 1361فعاليت آموزشي خود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را از سر گرفته و تاكنون از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طريق كنكور سراسري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دانشجو پذيرش مي نمايد. اين دانشکده از سال 1368 زير نظر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دانشگاه علوم پزشكي بابل به فعاليت خود ادامه داده و با مجوز وزارت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بهداشت، درمان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و آموزش پزشكي در بهمن ماه 1373،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در رشته هاي هوشبري ، اتاق عمل و راديولوژي در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مقطع كارداني دانشجو پذيرش نموده است. در 21 بهمن سال 1381و همزمان با دهه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مبارك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فجر، بخشي از ساختمان جديد دانشكده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پيراپزشكي آماده و عمليات انتقال و جابجايي از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آموزشكده سابق به ساختمان فعلي انجام شد. اين واحد آموزشي بر اساس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نامه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شماره262034/15/ آمورخ 86/7/28 وزير محترم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وزارت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بهداشت، درمان و آموزش پزشكي از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آموزشكده به دانشكده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تبديل</a:t>
            </a:r>
            <a:r>
              <a:rPr lang="en-US" sz="2200" dirty="0" smtClean="0">
                <a:cs typeface="B Mitra" pitchFamily="2" charset="-78"/>
              </a:rPr>
              <a:t> </a:t>
            </a:r>
            <a:r>
              <a:rPr lang="fa-IR" sz="2200" dirty="0" smtClean="0">
                <a:cs typeface="B Mitra" pitchFamily="2" charset="-78"/>
              </a:rPr>
              <a:t>گرديد.</a:t>
            </a:r>
            <a:endParaRPr lang="en-US" sz="2200" dirty="0" smtClean="0">
              <a:cs typeface="B Mitra" pitchFamily="2" charset="-78"/>
            </a:endParaRPr>
          </a:p>
          <a:p>
            <a:pPr algn="just" rtl="1"/>
            <a:endParaRPr lang="en-US" sz="2200" dirty="0" smtClean="0">
              <a:cs typeface="B Mitra" pitchFamily="2" charset="-78"/>
            </a:endParaRPr>
          </a:p>
          <a:p>
            <a:pPr algn="just" rtl="1">
              <a:buNone/>
            </a:pPr>
            <a:endParaRPr lang="en-US" sz="2200" dirty="0">
              <a:cs typeface="B Mitra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4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81794" y="5868194"/>
            <a:ext cx="609600" cy="535601"/>
          </a:xfrm>
        </p:spPr>
        <p:txBody>
          <a:bodyPr/>
          <a:lstStyle/>
          <a:p>
            <a:endParaRPr lang="en-US" dirty="0">
              <a:cs typeface="2  Esfehan" pitchFamily="2" charset="-78"/>
            </a:endParaRPr>
          </a:p>
        </p:txBody>
      </p:sp>
      <p:pic>
        <p:nvPicPr>
          <p:cNvPr id="12" name="Picture 11" descr="کتابخانه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794" y="7620794"/>
            <a:ext cx="3201194" cy="2134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2" descr="http://dentistry.mubabol.ac.ir/images/dentistry2.mubabol.ac.ir/daneshkadeh/Dentistery_Mubabol_17_.jpg"/>
          <p:cNvPicPr>
            <a:picLocks noChangeAspect="1" noChangeArrowheads="1"/>
          </p:cNvPicPr>
          <p:nvPr/>
        </p:nvPicPr>
        <p:blipFill>
          <a:blip r:embed="rId4"/>
          <a:srcRect t="17871" r="26031"/>
          <a:stretch>
            <a:fillRect/>
          </a:stretch>
        </p:blipFill>
        <p:spPr bwMode="auto">
          <a:xfrm rot="672709">
            <a:off x="2759410" y="7895325"/>
            <a:ext cx="2339887" cy="19558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13" descr="IMG_98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794" y="8077994"/>
            <a:ext cx="2210593" cy="1473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Oloum-B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580" y="3601234"/>
            <a:ext cx="71438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994" y="1017019"/>
            <a:ext cx="4412695" cy="1066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رئیس دانشکده پیراپزشکی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دانشگاه علوم پزشکی و خدمات بهداشتی درمانی بابل"/>
          <p:cNvPicPr>
            <a:picLocks noChangeAspect="1" noChangeArrowheads="1"/>
          </p:cNvPicPr>
          <p:nvPr/>
        </p:nvPicPr>
        <p:blipFill>
          <a:blip r:embed="rId2"/>
          <a:srcRect l="74495"/>
          <a:stretch>
            <a:fillRect/>
          </a:stretch>
        </p:blipFill>
        <p:spPr bwMode="auto">
          <a:xfrm>
            <a:off x="229394" y="1524794"/>
            <a:ext cx="991394" cy="1447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دانشگاه علوم پزشکی و خدمات بهداشتی درمانی بابل"/>
          <p:cNvPicPr>
            <a:picLocks noChangeAspect="1" noChangeArrowheads="1"/>
          </p:cNvPicPr>
          <p:nvPr/>
        </p:nvPicPr>
        <p:blipFill>
          <a:blip r:embed="rId2"/>
          <a:srcRect r="23545"/>
          <a:stretch>
            <a:fillRect/>
          </a:stretch>
        </p:blipFill>
        <p:spPr bwMode="auto">
          <a:xfrm rot="16200000">
            <a:off x="-913606" y="4039394"/>
            <a:ext cx="3276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305594" y="5868194"/>
            <a:ext cx="647832" cy="535601"/>
          </a:xfrm>
        </p:spPr>
        <p:txBody>
          <a:bodyPr/>
          <a:lstStyle/>
          <a:p>
            <a:endParaRPr lang="en-US" sz="1800" dirty="0">
              <a:cs typeface="2  Esfehan" pitchFamily="2" charset="-78"/>
            </a:endParaRPr>
          </a:p>
        </p:txBody>
      </p:sp>
      <p:pic>
        <p:nvPicPr>
          <p:cNvPr id="12" name="Picture 11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40944" y="8505713"/>
            <a:ext cx="698500" cy="2387600"/>
          </a:xfrm>
          <a:prstGeom prst="rect">
            <a:avLst/>
          </a:prstGeom>
        </p:spPr>
      </p:pic>
      <p:pic>
        <p:nvPicPr>
          <p:cNvPr id="10" name="Picture 9" descr="IMG_0587.JPG"/>
          <p:cNvPicPr>
            <a:picLocks noChangeAspect="1"/>
          </p:cNvPicPr>
          <p:nvPr/>
        </p:nvPicPr>
        <p:blipFill>
          <a:blip r:embed="rId4" cstate="print"/>
          <a:srcRect t="33819" r="38229"/>
          <a:stretch>
            <a:fillRect/>
          </a:stretch>
        </p:blipFill>
        <p:spPr>
          <a:xfrm>
            <a:off x="1909493" y="6244440"/>
            <a:ext cx="4595930" cy="2976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584720"/>
            <a:ext cx="7232890" cy="54455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دکتر حسینعلی اصغرنیا</a:t>
            </a:r>
          </a:p>
          <a:p>
            <a:pPr algn="r" rtl="1"/>
            <a:r>
              <a:rPr lang="fa-IR" sz="1800" dirty="0" smtClean="0">
                <a:cs typeface="B Titr" pitchFamily="2" charset="-78"/>
              </a:rPr>
              <a:t>دکتری تخصصی ( </a:t>
            </a:r>
            <a:r>
              <a:rPr lang="en-US" sz="2000" b="1" dirty="0" err="1" smtClean="0">
                <a:cs typeface="B Titr" pitchFamily="2" charset="-78"/>
              </a:rPr>
              <a:t>Ph.D</a:t>
            </a:r>
            <a:r>
              <a:rPr lang="fa-IR" sz="2000" b="1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) مهندسی بهداشت محیط</a:t>
            </a:r>
          </a:p>
          <a:p>
            <a:pPr marL="0" indent="0" algn="r" rtl="1">
              <a:buNone/>
            </a:pPr>
            <a:endParaRPr lang="fa-IR" sz="2400" b="1" dirty="0" smtClean="0">
              <a:cs typeface="2  Baran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2  Baran" pitchFamily="2" charset="-78"/>
              </a:rPr>
              <a:t>سوابق </a:t>
            </a:r>
            <a:r>
              <a:rPr lang="fa-IR" sz="2400" b="1" dirty="0">
                <a:cs typeface="2  Baran" pitchFamily="2" charset="-78"/>
              </a:rPr>
              <a:t>اجرایی</a:t>
            </a:r>
            <a:r>
              <a:rPr lang="fa-IR" sz="2400" b="1" dirty="0" smtClean="0">
                <a:cs typeface="2  Baran" pitchFamily="2" charset="-78"/>
              </a:rPr>
              <a:t>: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مدیر گروه بهداشت محیط وحرفه ای معاونت بهداشتی دانشگاه (1386-1378)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مدیر گروه آموزشی بهداشت محیط ( 1389-1385) و (1394-1392) 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مسئول راه اندازی واحد بین الملل (پردیس خودگردان دانشگاه) (1393-1392)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رئیس پردیس خودگردان دانشگاه ( واحد بین الملل) (1396-1393)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مسئول راه اندازی دانشکده بهداشت ( از آبان 1396</a:t>
            </a:r>
            <a:r>
              <a:rPr lang="en-US" sz="2400" dirty="0" smtClean="0">
                <a:cs typeface="2  Baran" pitchFamily="2" charset="-78"/>
              </a:rPr>
              <a:t> </a:t>
            </a:r>
            <a:r>
              <a:rPr lang="fa-IR" sz="2400" dirty="0" smtClean="0">
                <a:cs typeface="2  Baran" pitchFamily="2" charset="-78"/>
              </a:rPr>
              <a:t>تا مرداد 1398)</a:t>
            </a:r>
          </a:p>
          <a:p>
            <a:pPr algn="r" rtl="1">
              <a:buNone/>
            </a:pPr>
            <a:r>
              <a:rPr lang="fa-IR" sz="2400" dirty="0" smtClean="0">
                <a:cs typeface="2  Baran" pitchFamily="2" charset="-78"/>
              </a:rPr>
              <a:t>رئیس دانشکده پیراپزشکی ( از بهمن 1396)</a:t>
            </a:r>
            <a:endParaRPr lang="fa-IR" sz="2400" dirty="0">
              <a:cs typeface="2  Baran" pitchFamily="2" charset="-78"/>
            </a:endParaRPr>
          </a:p>
          <a:p>
            <a:pPr algn="r" rtl="1"/>
            <a:endParaRPr lang="en-US" sz="1800" dirty="0">
              <a:cs typeface="B Titr" pitchFamily="2" charset="-78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194" y="958028"/>
            <a:ext cx="5250895" cy="14811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معاون آموزشی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پژوهشی  دانشکده پیراپزشکی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94" y="2134394"/>
            <a:ext cx="6996589" cy="6781800"/>
          </a:xfrm>
        </p:spPr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دکتر سید محمود مهدی نیا</a:t>
            </a:r>
          </a:p>
          <a:p>
            <a:pPr algn="r" rtl="1"/>
            <a:r>
              <a:rPr lang="fa-IR" sz="1800" dirty="0" smtClean="0">
                <a:cs typeface="B Titr" pitchFamily="2" charset="-78"/>
              </a:rPr>
              <a:t>دکتری تخصصی </a:t>
            </a:r>
            <a:r>
              <a:rPr lang="fa-IR" sz="1600" dirty="0">
                <a:cs typeface="B Titr" pitchFamily="2" charset="-78"/>
              </a:rPr>
              <a:t>( </a:t>
            </a:r>
            <a:r>
              <a:rPr lang="en-US" sz="1800" b="1" dirty="0" err="1">
                <a:cs typeface="B Titr" pitchFamily="2" charset="-78"/>
              </a:rPr>
              <a:t>Ph.D</a:t>
            </a:r>
            <a:r>
              <a:rPr lang="fa-IR" sz="1800" b="1" dirty="0">
                <a:cs typeface="B Titr" pitchFamily="2" charset="-78"/>
              </a:rPr>
              <a:t> </a:t>
            </a:r>
            <a:r>
              <a:rPr lang="fa-IR" sz="1600" dirty="0">
                <a:cs typeface="B Titr" pitchFamily="2" charset="-78"/>
              </a:rPr>
              <a:t>) </a:t>
            </a:r>
            <a:r>
              <a:rPr lang="fa-IR" sz="16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فناوری کنترل محیط زیست</a:t>
            </a:r>
          </a:p>
          <a:p>
            <a:pPr algn="r">
              <a:buNone/>
            </a:pPr>
            <a:r>
              <a:rPr lang="fa-IR" b="1" dirty="0" smtClean="0">
                <a:cs typeface="2  Baran" pitchFamily="2" charset="-78"/>
              </a:rPr>
              <a:t>سوابق اجرایی:</a:t>
            </a:r>
            <a:endParaRPr lang="fa-IR" dirty="0" smtClean="0">
              <a:cs typeface="2  Bara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معاون آموزشی دانشکده بهداشت (دانشگاه علوم پزشکی سمنان) 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در سال 1376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مدیر گروه مهندسی بهداشت محیط (دانشگاه علوم پزشکی سمنان)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 از سال 1380 تا 1385 و از سال 1390 تا 1393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معاون پژوهشی دانشکده بهداشت (دانشگاه علوم پزشکی سمنان)</a:t>
            </a:r>
          </a:p>
          <a:p>
            <a:pPr algn="r" rtl="1">
              <a:buNone/>
            </a:pPr>
            <a:r>
              <a:rPr lang="fa-IR" dirty="0" smtClean="0">
                <a:cs typeface="2  Baran" pitchFamily="2" charset="-78"/>
              </a:rPr>
              <a:t> از سال 1393 لغایت مهر ماه 1396</a:t>
            </a:r>
          </a:p>
          <a:p>
            <a:pPr algn="r" rtl="1"/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524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IMG_0580.JPG"/>
          <p:cNvPicPr>
            <a:picLocks noChangeAspect="1"/>
          </p:cNvPicPr>
          <p:nvPr/>
        </p:nvPicPr>
        <p:blipFill>
          <a:blip r:embed="rId3" cstate="print"/>
          <a:srcRect l="7852" t="39708" r="33337" b="-1460"/>
          <a:stretch>
            <a:fillRect/>
          </a:stretch>
        </p:blipFill>
        <p:spPr>
          <a:xfrm>
            <a:off x="1753394" y="6355874"/>
            <a:ext cx="4419600" cy="309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loum-B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00" y="1032825"/>
            <a:ext cx="6996589" cy="7967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گروه های آموزشی در دانشکده پیراپزشکی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2286794"/>
            <a:ext cx="6996589" cy="69907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None/>
            </a:pP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گروه تکنولوژی پرتوها</a:t>
            </a:r>
          </a:p>
          <a:p>
            <a:pPr algn="r" rtl="1">
              <a:buNone/>
            </a:pP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گروه علوم آزمایشگاهی</a:t>
            </a:r>
          </a:p>
          <a:p>
            <a:pPr algn="r" rtl="1">
              <a:buNone/>
            </a:pP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گروه هوشبری و اتاق عمل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9394" y="19057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534194"/>
            <a:ext cx="6996589" cy="4919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anose="00000400000000000000" pitchFamily="2" charset="-78"/>
              </a:rPr>
              <a:t>مدیران گروه های آموزشی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Bar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0" y="1219994"/>
            <a:ext cx="6996589" cy="80575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مدیر گروه تکنولوژی پرتوها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آقای غلامرضا عطایی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مرتبه علمی : مربی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کارشناس ارشد بیوفیزیک</a:t>
            </a:r>
          </a:p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مدیر گروه علوم آزمایشگاهی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دکتر نرگس کلانتری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مرتبه علمی : دانشیار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دکتری تخصصی ایمونوپارازیتولوژی</a:t>
            </a:r>
            <a:endParaRPr lang="fa-I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2  Baran" pitchFamily="2" charset="-78"/>
            </a:endParaRPr>
          </a:p>
          <a:p>
            <a:pPr algn="r" rtl="1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Baran" pitchFamily="2" charset="-78"/>
              </a:rPr>
              <a:t>مدیر گروه هوشبری و اتاق عمل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آقای یوسف مرتضوی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مرتبه علمی : استادیار </a:t>
            </a:r>
          </a:p>
          <a:p>
            <a:pPr algn="r" rtl="1">
              <a:buNone/>
            </a:pPr>
            <a:r>
              <a:rPr lang="fa-IR" b="1" spc="50" dirty="0" smtClean="0">
                <a:ln w="11430"/>
                <a:cs typeface="2  Baran" pitchFamily="2" charset="-78"/>
              </a:rPr>
              <a:t>کارشناس ارشد بیهوشی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Bar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5594" y="1600994"/>
            <a:ext cx="991394" cy="4648200"/>
            <a:chOff x="229394" y="1524794"/>
            <a:chExt cx="991394" cy="4648200"/>
          </a:xfrm>
        </p:grpSpPr>
        <p:pic>
          <p:nvPicPr>
            <p:cNvPr id="6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229394" y="15247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913606" y="40393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Oloum-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8544" y="8516938"/>
            <a:ext cx="698500" cy="2387600"/>
          </a:xfrm>
          <a:prstGeom prst="rect">
            <a:avLst/>
          </a:prstGeom>
        </p:spPr>
      </p:pic>
      <p:pic>
        <p:nvPicPr>
          <p:cNvPr id="11" name="Picture 10" descr="mortazavi.jpg"/>
          <p:cNvPicPr>
            <a:picLocks noChangeAspect="1"/>
          </p:cNvPicPr>
          <p:nvPr/>
        </p:nvPicPr>
        <p:blipFill>
          <a:blip r:embed="rId4"/>
          <a:srcRect r="40612" b="40612"/>
          <a:stretch>
            <a:fillRect/>
          </a:stretch>
        </p:blipFill>
        <p:spPr>
          <a:xfrm>
            <a:off x="2101044" y="5815812"/>
            <a:ext cx="1448594" cy="1448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4_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854" y="3529796"/>
            <a:ext cx="13716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http://usid.research.ac.ir/repo/Person/thumbnail/small/hy4whf1vup36cv.jpg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6730" y="1600970"/>
            <a:ext cx="11430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94" y="610395"/>
            <a:ext cx="6996589" cy="1066800"/>
          </a:xfrm>
        </p:spPr>
        <p:txBody>
          <a:bodyPr anchor="t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گروه آموزشی تکنولوژی پرتوها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94" y="1372394"/>
            <a:ext cx="5929789" cy="6438392"/>
          </a:xfrm>
        </p:spPr>
        <p:txBody>
          <a:bodyPr>
            <a:normAutofit/>
          </a:bodyPr>
          <a:lstStyle/>
          <a:p>
            <a:pPr algn="just" rtl="1"/>
            <a:r>
              <a:rPr lang="fa-IR" sz="1800" b="1" dirty="0" smtClean="0">
                <a:cs typeface="B Mitra" pitchFamily="2" charset="-78"/>
              </a:rPr>
              <a:t>گروه آموزشی تکنولوژی پرتوها دانشکده پیراپزشکی دانشگاه علوم پزشکی بابل در سه رشته مربوط به کاربرد پرتوها در پزشکی بطور خاص رشته های تکنولوژی پرتوشناسی(رادیولوژی)، تکنولوژی پرتو درمانی (رادیوتراپی) و تکنولوژی پزشکی هسته ای( پزشکی هسته ای) در مقطع کارشناسی دانشجو تربیت می کند. </a:t>
            </a:r>
            <a:endParaRPr lang="fa-IR" sz="2000" b="1" dirty="0" smtClean="0">
              <a:cs typeface="B Mitra" pitchFamily="2" charset="-78"/>
            </a:endParaRPr>
          </a:p>
          <a:p>
            <a:pPr algn="just" rtl="1"/>
            <a:r>
              <a:rPr lang="fa-IR" sz="1800" b="1" dirty="0" smtClean="0">
                <a:cs typeface="B Mitra" pitchFamily="2" charset="-78"/>
              </a:rPr>
              <a:t>گروه تکنولوژی پرتوها دارای آزمایشگاه فیزیک، آزمایشگاه تحقیقاتی تکنولوژی پرتوها، آزمایشگاه اپتیک مجهز می باشد.</a:t>
            </a:r>
            <a:endParaRPr lang="en-US" sz="1800" b="1" dirty="0">
              <a:cs typeface="B Mitra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15226" y="3601234"/>
          <a:ext cx="5643603" cy="43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448"/>
                <a:gridCol w="1562468"/>
                <a:gridCol w="2952687"/>
              </a:tblGrid>
              <a:tr h="689370">
                <a:tc gridSpan="3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effectLst>
                            <a:reflection blurRad="6350" stA="55000" endA="300" endPos="45500" dir="5400000" sy="-100000" algn="bl" rotWithShape="0"/>
                          </a:effectLst>
                          <a:cs typeface="B Mitra" pitchFamily="2" charset="-78"/>
                        </a:rPr>
                        <a:t>اعضای</a:t>
                      </a:r>
                      <a:r>
                        <a:rPr lang="fa-IR" sz="2800" baseline="0" dirty="0" smtClean="0">
                          <a:effectLst>
                            <a:reflection blurRad="6350" stA="55000" endA="300" endPos="45500" dir="5400000" sy="-100000" algn="bl" rotWithShape="0"/>
                          </a:effectLst>
                          <a:cs typeface="B Mitra" pitchFamily="2" charset="-78"/>
                        </a:rPr>
                        <a:t> گروه تکنولوژی پرتوها</a:t>
                      </a:r>
                      <a:endParaRPr lang="en-US" sz="2800" dirty="0">
                        <a:effectLst>
                          <a:reflection blurRad="6350" stA="55000" endA="300" endPos="45500" dir="5400000" sy="-100000" algn="bl" rotWithShape="0"/>
                        </a:effectLst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893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درجه علمی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سمت 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نام ونام خانوادگی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/>
                </a:tc>
              </a:tr>
              <a:tr h="68132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دانشیار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Mitra" pitchFamily="2" charset="-78"/>
                        </a:rPr>
                        <a:t>عضو هیات</a:t>
                      </a:r>
                      <a:r>
                        <a:rPr lang="fa-IR" sz="1800" b="1" baseline="0" dirty="0" smtClean="0">
                          <a:cs typeface="B Mitra" pitchFamily="2" charset="-78"/>
                        </a:rPr>
                        <a:t> علمی</a:t>
                      </a:r>
                      <a:endParaRPr lang="en-US" sz="1800" b="1" dirty="0" smtClean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itchFamily="2" charset="-78"/>
                        </a:rPr>
                        <a:t>دکتر مریم میترا علمی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/>
                </a:tc>
              </a:tr>
              <a:tr h="6813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Mitra" pitchFamily="2" charset="-78"/>
                        </a:rPr>
                        <a:t>استادیار</a:t>
                      </a:r>
                      <a:endParaRPr lang="en-US" sz="1800" b="1" dirty="0" smtClean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Mitra" pitchFamily="2" charset="-78"/>
                        </a:rPr>
                        <a:t>عضو هیات</a:t>
                      </a:r>
                      <a:r>
                        <a:rPr lang="fa-IR" sz="1800" b="1" baseline="0" dirty="0" smtClean="0">
                          <a:cs typeface="B Mitra" pitchFamily="2" charset="-78"/>
                        </a:rPr>
                        <a:t> علمی</a:t>
                      </a:r>
                      <a:endParaRPr lang="en-US" sz="1800" b="1" dirty="0" smtClean="0">
                        <a:cs typeface="B Mitr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itchFamily="2" charset="-78"/>
                        </a:rPr>
                        <a:t>دکتر معصومه کریمی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 anchor="ctr"/>
                </a:tc>
              </a:tr>
              <a:tr h="51773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استادیار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عضو هیات</a:t>
                      </a:r>
                      <a:r>
                        <a:rPr lang="fa-IR" sz="1800" b="1" baseline="0" dirty="0" smtClean="0">
                          <a:cs typeface="B Mitra" pitchFamily="2" charset="-78"/>
                        </a:rPr>
                        <a:t> علمی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kern="1200" cap="all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دکتر سید حسین موسوی انیجدان</a:t>
                      </a:r>
                    </a:p>
                  </a:txBody>
                  <a:tcPr/>
                </a:tc>
              </a:tr>
              <a:tr h="51773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مربی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Mitra" pitchFamily="2" charset="-78"/>
                        </a:rPr>
                        <a:t>مدیر گروه</a:t>
                      </a:r>
                      <a:endParaRPr lang="en-US" sz="1800" b="1" dirty="0" smtClean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kern="1200" cap="all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مهندس غلامرضا عطایی</a:t>
                      </a:r>
                    </a:p>
                  </a:txBody>
                  <a:tcPr/>
                </a:tc>
              </a:tr>
              <a:tr h="657115">
                <a:tc>
                  <a:txBody>
                    <a:bodyPr/>
                    <a:lstStyle/>
                    <a:p>
                      <a:pPr algn="ctr" rtl="1"/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Mitra" pitchFamily="2" charset="-78"/>
                        </a:rPr>
                        <a:t>کارشناس آزمایشگاه 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Mitra" pitchFamily="2" charset="-78"/>
                        </a:rPr>
                        <a:t>مهندس فرشته عادل</a:t>
                      </a:r>
                      <a:r>
                        <a:rPr lang="fa-IR" sz="1800" b="1" baseline="0" dirty="0" smtClean="0">
                          <a:cs typeface="B Mitra" pitchFamily="2" charset="-78"/>
                        </a:rPr>
                        <a:t> مشهدسری</a:t>
                      </a:r>
                      <a:endParaRPr lang="en-US" sz="18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305594" y="1219994"/>
            <a:ext cx="991394" cy="4800600"/>
            <a:chOff x="305594" y="1219994"/>
            <a:chExt cx="991394" cy="4800600"/>
          </a:xfrm>
        </p:grpSpPr>
        <p:pic>
          <p:nvPicPr>
            <p:cNvPr id="7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l="74495"/>
            <a:stretch>
              <a:fillRect/>
            </a:stretch>
          </p:blipFill>
          <p:spPr bwMode="auto">
            <a:xfrm>
              <a:off x="305594" y="1219994"/>
              <a:ext cx="991394" cy="14478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دانشگاه علوم پزشکی و خدمات بهداشتی درمانی بابل"/>
            <p:cNvPicPr>
              <a:picLocks noChangeAspect="1" noChangeArrowheads="1"/>
            </p:cNvPicPr>
            <p:nvPr/>
          </p:nvPicPr>
          <p:blipFill>
            <a:blip r:embed="rId2"/>
            <a:srcRect r="23545"/>
            <a:stretch>
              <a:fillRect/>
            </a:stretch>
          </p:blipFill>
          <p:spPr bwMode="auto">
            <a:xfrm rot="16200000">
              <a:off x="-837406" y="3886994"/>
              <a:ext cx="327660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457994" y="6020594"/>
            <a:ext cx="647832" cy="535601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2  Esfehan" pitchFamily="2" charset="-78"/>
            </a:endParaRPr>
          </a:p>
        </p:txBody>
      </p:sp>
      <p:pic>
        <p:nvPicPr>
          <p:cNvPr id="10242" name="Picture 2" descr="Image result for ‫آزمایشگاه فیزیک 2‬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9075">
            <a:off x="341318" y="7480763"/>
            <a:ext cx="2241082" cy="22165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 descr="Oloum-B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488" y="4529928"/>
            <a:ext cx="698500" cy="23876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1504</TotalTime>
  <Words>780</Words>
  <Application>Microsoft Office PowerPoint</Application>
  <PresentationFormat>Custom</PresentationFormat>
  <Paragraphs>208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دانشگاه علوم پزشکی بابل در یک نگاه</vt:lpstr>
      <vt:lpstr>دانشجوی عزیز </vt:lpstr>
      <vt:lpstr> معرفی دانشکده پیراپزشکی</vt:lpstr>
      <vt:lpstr>    رئیس دانشکده پیراپزشکی </vt:lpstr>
      <vt:lpstr> معاون آموزشی  و پژوهشی  دانشکده پیراپزشکی </vt:lpstr>
      <vt:lpstr>گروه های آموزشی در دانشکده پیراپزشکی </vt:lpstr>
      <vt:lpstr>مدیران گروه های آموزشی</vt:lpstr>
      <vt:lpstr>گروه آموزشی تکنولوژی پرتوها </vt:lpstr>
      <vt:lpstr>مسئول اساتید مشاور</vt:lpstr>
      <vt:lpstr>اساتید مشاور</vt:lpstr>
      <vt:lpstr>اساتید مشاور</vt:lpstr>
      <vt:lpstr>Slide 13</vt:lpstr>
      <vt:lpstr> کارشناس مسئول آموزش</vt:lpstr>
      <vt:lpstr>کارشناسان آموزش دانشکده</vt:lpstr>
      <vt:lpstr>کارشناسان آموزش دانشکده</vt:lpstr>
      <vt:lpstr>Slide 17</vt:lpstr>
      <vt:lpstr> معاون  آموزشی و  پژوهشی دانشکده پیراپزشکی </vt:lpstr>
      <vt:lpstr>سرپرست کمیته تحقیقات دانشجویی </vt:lpstr>
      <vt:lpstr>کارشناس پژوهشی</vt:lpstr>
      <vt:lpstr>مشاور دانشجویان دانشکده </vt:lpstr>
      <vt:lpstr>Slide 22</vt:lpstr>
      <vt:lpstr>مدیر اداری دانشکده </vt:lpstr>
      <vt:lpstr>کادر اداری دانشکده </vt:lpstr>
      <vt:lpstr>کادر اداری دانشکده </vt:lpstr>
      <vt:lpstr>Slide 26</vt:lpstr>
      <vt:lpstr>Babol University of Medical Sciences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علوم پزشکی بابل در یک نگاه</dc:title>
  <dc:creator>user</dc:creator>
  <cp:lastModifiedBy>MRT</cp:lastModifiedBy>
  <cp:revision>182</cp:revision>
  <dcterms:created xsi:type="dcterms:W3CDTF">2006-08-16T00:00:00Z</dcterms:created>
  <dcterms:modified xsi:type="dcterms:W3CDTF">2021-05-24T04:54:11Z</dcterms:modified>
</cp:coreProperties>
</file>